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CCCC00"/>
    <a:srgbClr val="33CC33"/>
    <a:srgbClr val="008000"/>
    <a:srgbClr val="FFCC00"/>
    <a:srgbClr val="66FF33"/>
    <a:srgbClr val="FFCC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594" autoAdjust="0"/>
    <p:restoredTop sz="94660"/>
  </p:normalViewPr>
  <p:slideViewPr>
    <p:cSldViewPr>
      <p:cViewPr varScale="1">
        <p:scale>
          <a:sx n="38" d="100"/>
          <a:sy n="38" d="100"/>
        </p:scale>
        <p:origin x="-10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AFBD-A923-4083-BDA6-36AF30A68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0D46-30F0-4A87-841D-73F0754A7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28DDA-EF1C-4237-A86B-2F2E9F939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5921E-CE69-4129-BC72-C94D11DF2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9FB9-3FB7-470C-8436-F93300BDF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21B2-4BEF-423A-B873-86CC19971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EED5-4527-4EEF-8603-7BFB20A62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434F-826F-4DFC-8A8A-58EBEFAA2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89F0-01F1-4BEA-8E4B-7D2E00225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AE4CA-1C18-4C1F-BD6A-86B1935B1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DB9F-92FF-4E2C-BFA6-81DD5CA62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79F5DA-1C6C-4B27-9401-CF40B025D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8.png"/><Relationship Id="rId5" Type="http://schemas.openxmlformats.org/officeDocument/2006/relationships/image" Target="NUL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6" Type="http://schemas.openxmlformats.org/officeDocument/2006/relationships/image" Target="../media/image4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4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8.png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ДЕРЕВЬЯ В СТИХАХ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248400"/>
            <a:ext cx="6400800" cy="38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008000"/>
                </a:solidFill>
              </a:rPr>
              <a:t>И. Токмакова</a:t>
            </a:r>
          </a:p>
        </p:txBody>
      </p:sp>
      <p:pic>
        <p:nvPicPr>
          <p:cNvPr id="2052" name="Picture 4" descr="000803_1080_8808_vu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514600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MCj019333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30525"/>
            <a:ext cx="2627313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000803_1055_8579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200400"/>
            <a:ext cx="22129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2" fill="hold"/>
                                        <p:tgtEl>
                                          <p:spTgt spid="4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1EA66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КОНЕЦ</a:t>
            </a:r>
          </a:p>
        </p:txBody>
      </p:sp>
      <p:pic>
        <p:nvPicPr>
          <p:cNvPr id="11267" name="Picture 6" descr="000803_1062_0036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888" y="3276600"/>
            <a:ext cx="26781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000803_1080_8824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1890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SNASWA-123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04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D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114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66CC"/>
                </a:solidFill>
              </a:rPr>
              <a:t>ЯБЛОНЬКА</a:t>
            </a:r>
          </a:p>
        </p:txBody>
      </p:sp>
      <p:pic>
        <p:nvPicPr>
          <p:cNvPr id="3075" name="Picture 10" descr="apple_bloss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23082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tree in bloom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57200"/>
            <a:ext cx="50165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685800" y="4038600"/>
            <a:ext cx="25146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Маленькая яблонька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У меня в саду –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Белая-пребелая,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Вся стоит в цвету.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Я надела платьице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 белою каймой.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Маленькая яблонька,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Подружись со мной!</a:t>
            </a:r>
          </a:p>
        </p:txBody>
      </p:sp>
      <p:pic>
        <p:nvPicPr>
          <p:cNvPr id="3078" name="Picture 13" descr="SNABSA-1210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8100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-6096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 fill="hold"/>
                                        <p:tgtEl>
                                          <p:spTgt spid="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7159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EA66C"/>
                </a:solidFill>
              </a:rPr>
              <a:t>СОСНЫ</a:t>
            </a:r>
          </a:p>
        </p:txBody>
      </p:sp>
      <p:pic>
        <p:nvPicPr>
          <p:cNvPr id="4099" name="Picture 7" descr="MCj019333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219200"/>
            <a:ext cx="307816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000803_1080_8767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2773363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5486400" y="4876800"/>
            <a:ext cx="3657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Сосны до неба хотят дорасти,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Небо ветвями хотят подмести,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Чтобы в течение года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Ясной стояла погода.</a:t>
            </a:r>
          </a:p>
        </p:txBody>
      </p:sp>
      <p:pic>
        <p:nvPicPr>
          <p:cNvPr id="4102" name="Picture 15" descr="SNABSA-1210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4958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6858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AutoShape 17"/>
          <p:cNvSpPr>
            <a:spLocks noChangeArrowheads="1"/>
          </p:cNvSpPr>
          <p:nvPr/>
        </p:nvSpPr>
        <p:spPr bwMode="auto">
          <a:xfrm>
            <a:off x="6781800" y="609600"/>
            <a:ext cx="2133600" cy="914400"/>
          </a:xfrm>
          <a:prstGeom prst="cloudCallout">
            <a:avLst>
              <a:gd name="adj1" fmla="val -28796"/>
              <a:gd name="adj2" fmla="val 4201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18"/>
          <p:cNvSpPr>
            <a:spLocks noChangeArrowheads="1"/>
          </p:cNvSpPr>
          <p:nvPr/>
        </p:nvSpPr>
        <p:spPr bwMode="auto">
          <a:xfrm>
            <a:off x="228600" y="304800"/>
            <a:ext cx="1295400" cy="457200"/>
          </a:xfrm>
          <a:prstGeom prst="cloudCallout">
            <a:avLst>
              <a:gd name="adj1" fmla="val -15074"/>
              <a:gd name="adj2" fmla="val 34028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9"/>
          <p:cNvSpPr>
            <a:spLocks noChangeArrowheads="1"/>
          </p:cNvSpPr>
          <p:nvPr/>
        </p:nvSpPr>
        <p:spPr bwMode="auto">
          <a:xfrm>
            <a:off x="3276600" y="1143000"/>
            <a:ext cx="762000" cy="533400"/>
          </a:xfrm>
          <a:prstGeom prst="cloudCallout">
            <a:avLst>
              <a:gd name="adj1" fmla="val -24375"/>
              <a:gd name="adj2" fmla="val -5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2" fill="hold"/>
                                        <p:tgtEl>
                                          <p:spTgt spid="5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4114800" cy="6397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33CC33"/>
                </a:solidFill>
              </a:rPr>
              <a:t>ЕЛИ</a:t>
            </a: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52400" y="152400"/>
            <a:ext cx="23622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Ели на опушке –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До небес макушки –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Слушают, молчат,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Смотрят на внучат.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А внучата-елочки –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Тонкие иголочки –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У лесных ворот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Водят хоровод.</a:t>
            </a:r>
          </a:p>
        </p:txBody>
      </p:sp>
      <p:grpSp>
        <p:nvGrpSpPr>
          <p:cNvPr id="5124" name="Group 20"/>
          <p:cNvGrpSpPr>
            <a:grpSpLocks/>
          </p:cNvGrpSpPr>
          <p:nvPr/>
        </p:nvGrpSpPr>
        <p:grpSpPr bwMode="auto">
          <a:xfrm>
            <a:off x="990600" y="1295400"/>
            <a:ext cx="2971800" cy="5562600"/>
            <a:chOff x="192" y="1920"/>
            <a:chExt cx="1584" cy="2016"/>
          </a:xfrm>
        </p:grpSpPr>
        <p:sp>
          <p:nvSpPr>
            <p:cNvPr id="5162" name="AutoShape 21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3" name="AutoShape 22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4" name="AutoShape 23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5" name="AutoShape 24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6" name="Rectangle 25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6400800" y="228600"/>
            <a:ext cx="2743200" cy="6019800"/>
            <a:chOff x="192" y="1920"/>
            <a:chExt cx="1584" cy="2016"/>
          </a:xfrm>
        </p:grpSpPr>
        <p:sp>
          <p:nvSpPr>
            <p:cNvPr id="5157" name="AutoShape 27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28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29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AutoShape 30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Rectangle 31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177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10638" y="-3810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7" name="Group 34"/>
          <p:cNvGrpSpPr>
            <a:grpSpLocks/>
          </p:cNvGrpSpPr>
          <p:nvPr/>
        </p:nvGrpSpPr>
        <p:grpSpPr bwMode="auto">
          <a:xfrm>
            <a:off x="4419600" y="3581400"/>
            <a:ext cx="609600" cy="990600"/>
            <a:chOff x="192" y="1920"/>
            <a:chExt cx="1584" cy="2016"/>
          </a:xfrm>
        </p:grpSpPr>
        <p:sp>
          <p:nvSpPr>
            <p:cNvPr id="5152" name="AutoShape 35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36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37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38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Rectangle 39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8" name="Group 40"/>
          <p:cNvGrpSpPr>
            <a:grpSpLocks/>
          </p:cNvGrpSpPr>
          <p:nvPr/>
        </p:nvGrpSpPr>
        <p:grpSpPr bwMode="auto">
          <a:xfrm>
            <a:off x="5638800" y="5105400"/>
            <a:ext cx="762000" cy="1143000"/>
            <a:chOff x="192" y="1920"/>
            <a:chExt cx="1584" cy="2016"/>
          </a:xfrm>
        </p:grpSpPr>
        <p:sp>
          <p:nvSpPr>
            <p:cNvPr id="5147" name="AutoShape 41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AutoShape 42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43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44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Rectangle 45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9" name="Group 46"/>
          <p:cNvGrpSpPr>
            <a:grpSpLocks/>
          </p:cNvGrpSpPr>
          <p:nvPr/>
        </p:nvGrpSpPr>
        <p:grpSpPr bwMode="auto">
          <a:xfrm>
            <a:off x="5562600" y="3886200"/>
            <a:ext cx="609600" cy="990600"/>
            <a:chOff x="192" y="1920"/>
            <a:chExt cx="1584" cy="2016"/>
          </a:xfrm>
        </p:grpSpPr>
        <p:sp>
          <p:nvSpPr>
            <p:cNvPr id="5142" name="AutoShape 47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AutoShape 48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AutoShape 49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AutoShape 50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51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30" name="Group 52"/>
          <p:cNvGrpSpPr>
            <a:grpSpLocks/>
          </p:cNvGrpSpPr>
          <p:nvPr/>
        </p:nvGrpSpPr>
        <p:grpSpPr bwMode="auto">
          <a:xfrm>
            <a:off x="4724400" y="5715000"/>
            <a:ext cx="533400" cy="914400"/>
            <a:chOff x="192" y="1920"/>
            <a:chExt cx="1584" cy="2016"/>
          </a:xfrm>
        </p:grpSpPr>
        <p:sp>
          <p:nvSpPr>
            <p:cNvPr id="5137" name="AutoShape 53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AutoShape 54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AutoShape 55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AutoShape 56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Rectangle 57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31" name="Group 58"/>
          <p:cNvGrpSpPr>
            <a:grpSpLocks/>
          </p:cNvGrpSpPr>
          <p:nvPr/>
        </p:nvGrpSpPr>
        <p:grpSpPr bwMode="auto">
          <a:xfrm>
            <a:off x="3810000" y="4572000"/>
            <a:ext cx="762000" cy="1143000"/>
            <a:chOff x="192" y="1920"/>
            <a:chExt cx="1584" cy="2016"/>
          </a:xfrm>
        </p:grpSpPr>
        <p:sp>
          <p:nvSpPr>
            <p:cNvPr id="5132" name="AutoShape 59"/>
            <p:cNvSpPr>
              <a:spLocks noChangeArrowheads="1"/>
            </p:cNvSpPr>
            <p:nvPr/>
          </p:nvSpPr>
          <p:spPr bwMode="auto">
            <a:xfrm rot="10800000">
              <a:off x="288" y="2832"/>
              <a:ext cx="1392" cy="432"/>
            </a:xfrm>
            <a:custGeom>
              <a:avLst/>
              <a:gdLst>
                <a:gd name="T0" fmla="*/ 78 w 21600"/>
                <a:gd name="T1" fmla="*/ 4 h 21600"/>
                <a:gd name="T2" fmla="*/ 45 w 21600"/>
                <a:gd name="T3" fmla="*/ 9 h 21600"/>
                <a:gd name="T4" fmla="*/ 11 w 21600"/>
                <a:gd name="T5" fmla="*/ 4 h 21600"/>
                <a:gd name="T6" fmla="*/ 45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AutoShape 60"/>
            <p:cNvSpPr>
              <a:spLocks noChangeArrowheads="1"/>
            </p:cNvSpPr>
            <p:nvPr/>
          </p:nvSpPr>
          <p:spPr bwMode="auto">
            <a:xfrm>
              <a:off x="720" y="1920"/>
              <a:ext cx="528" cy="480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AutoShape 61"/>
            <p:cNvSpPr>
              <a:spLocks noChangeArrowheads="1"/>
            </p:cNvSpPr>
            <p:nvPr/>
          </p:nvSpPr>
          <p:spPr bwMode="auto">
            <a:xfrm rot="10800000">
              <a:off x="192" y="3264"/>
              <a:ext cx="1584" cy="432"/>
            </a:xfrm>
            <a:custGeom>
              <a:avLst/>
              <a:gdLst>
                <a:gd name="T0" fmla="*/ 102 w 21600"/>
                <a:gd name="T1" fmla="*/ 4 h 21600"/>
                <a:gd name="T2" fmla="*/ 58 w 21600"/>
                <a:gd name="T3" fmla="*/ 9 h 21600"/>
                <a:gd name="T4" fmla="*/ 15 w 21600"/>
                <a:gd name="T5" fmla="*/ 4 h 21600"/>
                <a:gd name="T6" fmla="*/ 5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62"/>
            <p:cNvSpPr>
              <a:spLocks noChangeArrowheads="1"/>
            </p:cNvSpPr>
            <p:nvPr/>
          </p:nvSpPr>
          <p:spPr bwMode="auto">
            <a:xfrm rot="10800000">
              <a:off x="480" y="2400"/>
              <a:ext cx="1008" cy="432"/>
            </a:xfrm>
            <a:custGeom>
              <a:avLst/>
              <a:gdLst>
                <a:gd name="T0" fmla="*/ 41 w 21600"/>
                <a:gd name="T1" fmla="*/ 4 h 21600"/>
                <a:gd name="T2" fmla="*/ 24 w 21600"/>
                <a:gd name="T3" fmla="*/ 9 h 21600"/>
                <a:gd name="T4" fmla="*/ 6 w 21600"/>
                <a:gd name="T5" fmla="*/ 4 h 21600"/>
                <a:gd name="T6" fmla="*/ 2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63"/>
            <p:cNvSpPr>
              <a:spLocks noChangeArrowheads="1"/>
            </p:cNvSpPr>
            <p:nvPr/>
          </p:nvSpPr>
          <p:spPr bwMode="auto">
            <a:xfrm>
              <a:off x="864" y="3696"/>
              <a:ext cx="192" cy="24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4" fill="hold"/>
                                        <p:tgtEl>
                                          <p:spTgt spid="6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33CC33"/>
                </a:solidFill>
              </a:rPr>
              <a:t>БЕРЕЗА</a:t>
            </a:r>
          </a:p>
        </p:txBody>
      </p:sp>
      <p:pic>
        <p:nvPicPr>
          <p:cNvPr id="6147" name="Picture 5" descr="MCj01233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2463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000803_1055_8542_vu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295400"/>
            <a:ext cx="30146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000803_1065_2411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7800" y="0"/>
            <a:ext cx="261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152400" y="3962400"/>
            <a:ext cx="320040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Если б дали березе расческу,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Изменила б береза прическу: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 речку, как в зеркало, глядя,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Расчесала кудрявые пряди,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И вошло б у нее в привычку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По утрам заплетать косичку.</a:t>
            </a:r>
          </a:p>
        </p:txBody>
      </p:sp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-457200" y="6248400"/>
            <a:ext cx="9982200" cy="838200"/>
          </a:xfrm>
          <a:prstGeom prst="wave">
            <a:avLst>
              <a:gd name="adj1" fmla="val 13005"/>
              <a:gd name="adj2" fmla="val -2514"/>
            </a:avLst>
          </a:prstGeom>
          <a:gradFill rotWithShape="1">
            <a:gsLst>
              <a:gs pos="0">
                <a:srgbClr val="00FFFF"/>
              </a:gs>
              <a:gs pos="50000">
                <a:srgbClr val="D9EDEF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6858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7" fill="hold"/>
                                        <p:tgtEl>
                                          <p:spTgt spid="8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EA66C"/>
                </a:solidFill>
              </a:rPr>
              <a:t>ДУБ</a:t>
            </a:r>
          </a:p>
        </p:txBody>
      </p:sp>
      <p:pic>
        <p:nvPicPr>
          <p:cNvPr id="7171" name="Picture 4" descr="MCj019331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4876800"/>
            <a:ext cx="14176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8" descr="000803_1065_2406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478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000803_1080_8782_vu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38175"/>
            <a:ext cx="539908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228600" y="3962400"/>
            <a:ext cx="3048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Дуб дождя и ветра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Вовсе не боится.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Кто сказал, что дубу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Страшно простудиться?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Ведь до поздней осени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Он стоит зеленый.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Значит, дуб выносливый,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Значит, закаленный.</a:t>
            </a:r>
          </a:p>
        </p:txBody>
      </p:sp>
      <p:pic>
        <p:nvPicPr>
          <p:cNvPr id="1127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-6858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EDE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РЯБИНА</a:t>
            </a:r>
          </a:p>
        </p:txBody>
      </p:sp>
      <p:pic>
        <p:nvPicPr>
          <p:cNvPr id="8195" name="Picture 4" descr="MCj019335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9716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000803_1061_2731_vnv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0"/>
            <a:ext cx="22240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000803_1065_2394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09800"/>
            <a:ext cx="522128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5791200" y="4114800"/>
            <a:ext cx="33528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Красненькую ягодку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Мне дала рябина.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Думала я, что сладкую,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А она как хина!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То ли эта ягодка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Просто не дозрела,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То ль рябина хитрая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Подшутить хотела?</a:t>
            </a:r>
          </a:p>
        </p:txBody>
      </p:sp>
      <p:pic>
        <p:nvPicPr>
          <p:cNvPr id="1025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0638" y="-6096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4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6356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EA66C"/>
                </a:solidFill>
              </a:rPr>
              <a:t>ОСИНКА</a:t>
            </a:r>
          </a:p>
        </p:txBody>
      </p:sp>
      <p:pic>
        <p:nvPicPr>
          <p:cNvPr id="9219" name="Picture 7" descr="000803_1066_9372_vnv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5943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629400" y="228600"/>
            <a:ext cx="2286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Зябнет осинка, 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Дрожит на ветру,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Стынет на солнышке,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Мерзнет в жару.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Дайте осинки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Пальто и ботинки,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Надо согреться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Бедной осинке.</a:t>
            </a:r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>
            <a:off x="228600" y="152400"/>
            <a:ext cx="1600200" cy="1676400"/>
          </a:xfrm>
          <a:prstGeom prst="sun">
            <a:avLst>
              <a:gd name="adj" fmla="val 330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026525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1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343400" y="274638"/>
            <a:ext cx="4343400" cy="6397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1EA66C"/>
                </a:solidFill>
              </a:rPr>
              <a:t>ИВА</a:t>
            </a:r>
          </a:p>
        </p:txBody>
      </p:sp>
      <p:pic>
        <p:nvPicPr>
          <p:cNvPr id="10243" name="Picture 6" descr="MCj01933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1066800"/>
            <a:ext cx="2020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weeping willow 4"/>
          <p:cNvPicPr>
            <a:picLocks noChangeAspect="1" noChangeArrowheads="1"/>
          </p:cNvPicPr>
          <p:nvPr/>
        </p:nvPicPr>
        <p:blipFill>
          <a:blip r:embed="rId4"/>
          <a:srcRect l="6131" t="5128" r="6787" b="6410"/>
          <a:stretch>
            <a:fillRect/>
          </a:stretch>
        </p:blipFill>
        <p:spPr bwMode="auto">
          <a:xfrm>
            <a:off x="304800" y="609600"/>
            <a:ext cx="4483100" cy="5334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181600" y="4038600"/>
            <a:ext cx="3810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Возле речки у обрыва,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Плачет ива, плачет ива.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Может, ей кого-то жалко?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Может, ей на солнце жарко?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Может, ветер шаловливый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За косичку дернул иву?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Может, ива хочет пить?</a:t>
            </a:r>
          </a:p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Может, нам пойти спросить?</a:t>
            </a:r>
          </a:p>
        </p:txBody>
      </p:sp>
      <p:pic>
        <p:nvPicPr>
          <p:cNvPr id="922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-533400"/>
            <a:ext cx="233363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5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262</Words>
  <Application>Microsoft PowerPoint</Application>
  <PresentationFormat>Экран (4:3)</PresentationFormat>
  <Paragraphs>69</Paragraphs>
  <Slides>10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Black</vt:lpstr>
      <vt:lpstr>Arial</vt:lpstr>
      <vt:lpstr>Calibri</vt:lpstr>
      <vt:lpstr>Bookman Old Style</vt:lpstr>
      <vt:lpstr>Verdana</vt:lpstr>
      <vt:lpstr>Оформление по умолчанию</vt:lpstr>
      <vt:lpstr>ДЕРЕВЬЯ В СТИХАХ</vt:lpstr>
      <vt:lpstr>ЯБЛОНЬКА</vt:lpstr>
      <vt:lpstr>СОСНЫ</vt:lpstr>
      <vt:lpstr>ЕЛИ</vt:lpstr>
      <vt:lpstr>БЕРЕЗА</vt:lpstr>
      <vt:lpstr>ДУБ</vt:lpstr>
      <vt:lpstr>РЯБИНА</vt:lpstr>
      <vt:lpstr>ОСИНКА</vt:lpstr>
      <vt:lpstr>ИВА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cp:lastPrinted>1601-01-01T00:00:00Z</cp:lastPrinted>
  <dcterms:created xsi:type="dcterms:W3CDTF">1601-01-01T00:00:00Z</dcterms:created>
  <dcterms:modified xsi:type="dcterms:W3CDTF">2021-01-18T08:43:13Z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